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61" r:id="rId2"/>
    <p:sldId id="26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3" r:id="rId11"/>
    <p:sldId id="280" r:id="rId12"/>
    <p:sldId id="284" r:id="rId13"/>
  </p:sldIdLst>
  <p:sldSz cx="9144000" cy="6858000" type="screen4x3"/>
  <p:notesSz cx="6858000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53" autoAdjust="0"/>
    <p:restoredTop sz="94713" autoAdjust="0"/>
  </p:normalViewPr>
  <p:slideViewPr>
    <p:cSldViewPr>
      <p:cViewPr varScale="1">
        <p:scale>
          <a:sx n="65" d="100"/>
          <a:sy n="65" d="100"/>
        </p:scale>
        <p:origin x="150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7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72005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9" tIns="45730" rIns="91459" bIns="45730" numCol="1" anchor="t" anchorCtr="0" compatLnSpc="1">
            <a:prstTxWarp prst="textNoShape">
              <a:avLst/>
            </a:prstTxWarp>
          </a:bodyPr>
          <a:lstStyle>
            <a:lvl1pPr defTabSz="91437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463" y="2"/>
            <a:ext cx="2972005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9" tIns="45730" rIns="91459" bIns="45730" numCol="1" anchor="t" anchorCtr="0" compatLnSpc="1">
            <a:prstTxWarp prst="textNoShape">
              <a:avLst/>
            </a:prstTxWarp>
          </a:bodyPr>
          <a:lstStyle>
            <a:lvl1pPr algn="r" defTabSz="914378">
              <a:defRPr sz="1200"/>
            </a:lvl1pPr>
          </a:lstStyle>
          <a:p>
            <a:pPr>
              <a:defRPr/>
            </a:pPr>
            <a:fld id="{1B81D77D-38E2-4D0F-AB38-F260E62511A9}" type="datetimeFigureOut">
              <a:rPr lang="de-DE"/>
              <a:pPr>
                <a:defRPr/>
              </a:pPr>
              <a:t>16.04.2026</a:t>
            </a:fld>
            <a:endParaRPr lang="de-DE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7766"/>
            <a:ext cx="2972005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9" tIns="45730" rIns="91459" bIns="45730" numCol="1" anchor="b" anchorCtr="0" compatLnSpc="1">
            <a:prstTxWarp prst="textNoShape">
              <a:avLst/>
            </a:prstTxWarp>
          </a:bodyPr>
          <a:lstStyle>
            <a:lvl1pPr defTabSz="91437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463" y="9427766"/>
            <a:ext cx="2972005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59" tIns="45730" rIns="91459" bIns="45730" numCol="1" anchor="b" anchorCtr="0" compatLnSpc="1">
            <a:prstTxWarp prst="textNoShape">
              <a:avLst/>
            </a:prstTxWarp>
          </a:bodyPr>
          <a:lstStyle>
            <a:lvl1pPr algn="r" defTabSz="914378">
              <a:defRPr sz="1200"/>
            </a:lvl1pPr>
          </a:lstStyle>
          <a:p>
            <a:pPr>
              <a:defRPr/>
            </a:pPr>
            <a:fld id="{1089FD71-E1A0-4CDF-B614-285EC6EAA71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45145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auto">
          <a:xfrm>
            <a:off x="0" y="2"/>
            <a:ext cx="2972005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59" tIns="45730" rIns="91459" bIns="45730" numCol="1" anchor="t" anchorCtr="0" compatLnSpc="1">
            <a:prstTxWarp prst="textNoShape">
              <a:avLst/>
            </a:prstTxWarp>
          </a:bodyPr>
          <a:lstStyle>
            <a:lvl1pPr defTabSz="91437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auto">
          <a:xfrm>
            <a:off x="3884463" y="2"/>
            <a:ext cx="2972005" cy="497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59" tIns="45730" rIns="91459" bIns="45730" numCol="1" anchor="t" anchorCtr="0" compatLnSpc="1">
            <a:prstTxWarp prst="textNoShape">
              <a:avLst/>
            </a:prstTxWarp>
          </a:bodyPr>
          <a:lstStyle>
            <a:lvl1pPr algn="r" defTabSz="914378">
              <a:defRPr sz="1200"/>
            </a:lvl1pPr>
          </a:lstStyle>
          <a:p>
            <a:pPr>
              <a:defRPr/>
            </a:pPr>
            <a:fld id="{60DA6953-744F-41AD-BEDF-4BEECA599EFE}" type="datetimeFigureOut">
              <a:rPr lang="de-DE"/>
              <a:pPr>
                <a:defRPr/>
              </a:pPr>
              <a:t>16.04.2026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47738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21" tIns="44111" rIns="88221" bIns="44111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85494" y="4716193"/>
            <a:ext cx="5487013" cy="4465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59" tIns="45730" rIns="91459" bIns="457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7766"/>
            <a:ext cx="2972005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59" tIns="45730" rIns="91459" bIns="45730" numCol="1" anchor="b" anchorCtr="0" compatLnSpc="1">
            <a:prstTxWarp prst="textNoShape">
              <a:avLst/>
            </a:prstTxWarp>
          </a:bodyPr>
          <a:lstStyle>
            <a:lvl1pPr defTabSz="914378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auto">
          <a:xfrm>
            <a:off x="3884463" y="9427766"/>
            <a:ext cx="2972005" cy="497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59" tIns="45730" rIns="91459" bIns="45730" numCol="1" anchor="b" anchorCtr="0" compatLnSpc="1">
            <a:prstTxWarp prst="textNoShape">
              <a:avLst/>
            </a:prstTxWarp>
          </a:bodyPr>
          <a:lstStyle>
            <a:lvl1pPr algn="r" defTabSz="914378">
              <a:defRPr sz="1200"/>
            </a:lvl1pPr>
          </a:lstStyle>
          <a:p>
            <a:pPr>
              <a:defRPr/>
            </a:pPr>
            <a:fld id="{1FA1C561-12CD-4D0A-A051-C684AAC09A5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2052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EFB545AC-DA99-4E91-A353-021745DC140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300CBD3-E187-478D-872F-0106C00CE76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F5C5DA80-6CE5-4B62-9F75-F66D72527FA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055B9D8E-7390-422B-8C59-7DDE39F3CE6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8973B69-A21D-4AA4-BEBA-F478BBCE46A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D201BF18-BC0C-494E-AE96-92E563683B3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A0DABAF7-D0CC-4354-8A2D-2FD61015E52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B386B90-AF13-434F-ACF6-91C2E3D1FAE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97BB7FE0-B4EA-4B02-B225-96F96D13CE3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7B25F79B-9C41-434F-A8F3-AECC1736941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fld id="{649225FE-8434-4380-9A73-4404C92E99E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C3533BF-3FE2-4124-BA22-A88CF1613D2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s://serviceportal.hamburg.de/HamburgGateway/Service/Entry/GANZTA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Die Anmeldung</a:t>
            </a:r>
          </a:p>
        </p:txBody>
      </p:sp>
      <p:sp>
        <p:nvSpPr>
          <p:cNvPr id="26626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6627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484438" y="1412875"/>
            <a:ext cx="4248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200" b="1"/>
              <a:t>Der Anmeldezeitraum:</a:t>
            </a: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2560811" y="1992472"/>
            <a:ext cx="40322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 b="1" u="sng" dirty="0">
                <a:solidFill>
                  <a:srgbClr val="FF0000"/>
                </a:solidFill>
              </a:rPr>
              <a:t>Bis 30.05.26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430213" y="2708275"/>
            <a:ext cx="8713787" cy="4392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de-DE" sz="3600" b="1" dirty="0"/>
              <a:t>Im Internet unter:</a:t>
            </a:r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de-DE" sz="2400" b="1" dirty="0">
                <a:hlinkClick r:id="rId2"/>
              </a:rPr>
              <a:t>https://serviceportal.hamburg.de/HamburgGateway/Service/Entry/GANZTAG</a:t>
            </a:r>
            <a:endParaRPr lang="de-DE" sz="2400" b="1" dirty="0"/>
          </a:p>
          <a:p>
            <a:pPr marL="342900" indent="-342900" algn="ctr" eaLnBrk="0" hangingPunct="0">
              <a:spcBef>
                <a:spcPct val="20000"/>
              </a:spcBef>
            </a:pPr>
            <a:r>
              <a:rPr lang="de-DE" sz="2400" b="1" dirty="0"/>
              <a:t>(Finden sie als Link auf unserer Homepage)</a:t>
            </a:r>
          </a:p>
          <a:p>
            <a:pPr marL="342900" indent="-342900" algn="ctr" eaLnBrk="0" hangingPunct="0">
              <a:spcBef>
                <a:spcPct val="20000"/>
              </a:spcBef>
            </a:pPr>
            <a:endParaRPr lang="de-DE" sz="2400" b="1" dirty="0"/>
          </a:p>
          <a:p>
            <a:pPr marL="342900" indent="-342900" algn="ctr" eaLnBrk="0" hangingPunct="0">
              <a:spcBef>
                <a:spcPct val="20000"/>
              </a:spcBef>
            </a:pPr>
            <a:endParaRPr lang="de-DE" sz="2400" dirty="0"/>
          </a:p>
          <a:p>
            <a:pPr marL="342900" indent="-342900" algn="ctr" eaLnBrk="0" hangingPunct="0">
              <a:spcBef>
                <a:spcPct val="20000"/>
              </a:spcBef>
            </a:pPr>
            <a:endParaRPr lang="de-DE" sz="2400" b="1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5FF96988-03DA-43CD-8914-C8546F7498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48264" y="1669410"/>
            <a:ext cx="1684347" cy="168434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9" dur="500"/>
                                        <p:tgtEl>
                                          <p:spTgt spid="17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  <p:bldP spid="1742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 sz="3600" dirty="0"/>
              <a:t>Änderung der Betreuungszeiten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95288" y="2511445"/>
            <a:ext cx="8748712" cy="3509943"/>
          </a:xfrm>
        </p:spPr>
        <p:txBody>
          <a:bodyPr/>
          <a:lstStyle/>
          <a:p>
            <a:pPr eaLnBrk="1" hangingPunct="1"/>
            <a:r>
              <a:rPr lang="de-DE" sz="2400" dirty="0"/>
              <a:t>Während des laufenden Schuljahres können die Betreuungsleistungen im </a:t>
            </a:r>
            <a:r>
              <a:rPr lang="de-DE" sz="2400" b="1" u="sng" dirty="0">
                <a:solidFill>
                  <a:srgbClr val="FF0000"/>
                </a:solidFill>
              </a:rPr>
              <a:t>Ausnahmefall</a:t>
            </a:r>
            <a:r>
              <a:rPr lang="de-DE" sz="2400" b="1" dirty="0"/>
              <a:t> </a:t>
            </a:r>
            <a:r>
              <a:rPr lang="de-DE" sz="2400" dirty="0"/>
              <a:t>im Laufe eines Kalenderquartals jeweils mit Wirkung auf das übernächste Quartal geändert werden. (Änderungsantrag)</a:t>
            </a:r>
          </a:p>
          <a:p>
            <a:pPr eaLnBrk="1" hangingPunct="1"/>
            <a:r>
              <a:rPr lang="de-DE" sz="2400" b="1" dirty="0">
                <a:sym typeface="Wingdings" pitchFamily="2" charset="2"/>
              </a:rPr>
              <a:t>Grundsätzlich</a:t>
            </a:r>
            <a:r>
              <a:rPr lang="de-DE" sz="2400" dirty="0">
                <a:sym typeface="Wingdings" pitchFamily="2" charset="2"/>
              </a:rPr>
              <a:t> </a:t>
            </a:r>
            <a:r>
              <a:rPr lang="de-DE" sz="2400" b="1" dirty="0">
                <a:sym typeface="Wingdings" pitchFamily="2" charset="2"/>
              </a:rPr>
              <a:t>ausgenommen</a:t>
            </a:r>
            <a:r>
              <a:rPr lang="de-DE" sz="2400" dirty="0">
                <a:sym typeface="Wingdings" pitchFamily="2" charset="2"/>
              </a:rPr>
              <a:t> sind die Zeiten von 13 – 16 Uhr.</a:t>
            </a:r>
          </a:p>
          <a:p>
            <a:pPr marL="0" indent="0" eaLnBrk="1" hangingPunct="1">
              <a:buNone/>
            </a:pPr>
            <a:r>
              <a:rPr lang="de-DE" sz="2400" dirty="0">
                <a:sym typeface="Wingdings" pitchFamily="2" charset="2"/>
              </a:rPr>
              <a:t> Wenn man die gebuchten Ferien in einem Schuljahr nicht braucht, muss man zum </a:t>
            </a:r>
            <a:r>
              <a:rPr lang="de-DE" sz="2400" b="1" dirty="0">
                <a:solidFill>
                  <a:srgbClr val="FF0000"/>
                </a:solidFill>
                <a:sym typeface="Wingdings" panose="05000000000000000000" pitchFamily="2" charset="2"/>
              </a:rPr>
              <a:t>31.12./ Ferien: 31.03. </a:t>
            </a:r>
            <a:r>
              <a:rPr lang="de-DE" sz="2400" dirty="0">
                <a:sym typeface="Wingdings" panose="05000000000000000000" pitchFamily="2" charset="2"/>
              </a:rPr>
              <a:t>die Buchung ändern!!</a:t>
            </a:r>
            <a:endParaRPr lang="de-DE" sz="2000" dirty="0">
              <a:sym typeface="Wingdings" pitchFamily="2" charset="2"/>
            </a:endParaRPr>
          </a:p>
        </p:txBody>
      </p:sp>
      <p:sp>
        <p:nvSpPr>
          <p:cNvPr id="34819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4820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3850" y="1557338"/>
            <a:ext cx="882015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 b="1" dirty="0"/>
              <a:t>Die Buchungen der Betreuungszeiten gelten für 1 Schuljahr!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081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build="p"/>
      <p:bldP spid="9" grpId="0" build="p" advAuto="150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Offene Fragen</a:t>
            </a:r>
          </a:p>
        </p:txBody>
      </p:sp>
      <p:sp>
        <p:nvSpPr>
          <p:cNvPr id="35843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5844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3850" y="1916832"/>
            <a:ext cx="882015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 b="1" dirty="0"/>
              <a:t>Mehr Informationen finden Sie auf der Schulhomepage unter </a:t>
            </a:r>
          </a:p>
          <a:p>
            <a:pPr algn="ctr">
              <a:spcBef>
                <a:spcPct val="50000"/>
              </a:spcBef>
            </a:pPr>
            <a:r>
              <a:rPr lang="de-DE" sz="2800" b="1" dirty="0"/>
              <a:t>www.schule</a:t>
            </a:r>
            <a:r>
              <a:rPr lang="de-DE" sz="2800" dirty="0"/>
              <a:t>-</a:t>
            </a:r>
            <a:r>
              <a:rPr lang="de-DE" sz="2800" b="1" dirty="0"/>
              <a:t>fuenfhausen</a:t>
            </a:r>
            <a:r>
              <a:rPr lang="de-DE" sz="2800" dirty="0"/>
              <a:t>-</a:t>
            </a:r>
            <a:r>
              <a:rPr lang="de-DE" sz="2800" b="1" dirty="0"/>
              <a:t>warwisch.de</a:t>
            </a:r>
          </a:p>
          <a:p>
            <a:pPr algn="ctr">
              <a:spcBef>
                <a:spcPct val="50000"/>
              </a:spcBef>
            </a:pPr>
            <a:r>
              <a:rPr lang="de-DE" sz="2800" b="1" dirty="0"/>
              <a:t>und unter http://www.hamburg.de/ganztagsschule/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7183C0B8-99D6-FC70-0C68-1D40B36119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47664" y="4122015"/>
            <a:ext cx="5040560" cy="26835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08560E-D9BF-9A88-DCF6-0DD3DEEE58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DA9BCF7-540F-8634-57B1-8CEFF4A12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9183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Die Anmeldung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6013" y="2276475"/>
            <a:ext cx="7559675" cy="4032250"/>
          </a:xfrm>
        </p:spPr>
        <p:txBody>
          <a:bodyPr/>
          <a:lstStyle/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Sie melden ihr Kind im Internet an.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Sie bekommen eine Buchungsbestätigung vom Sekretariat der Schule. (Dieser Vorgang kann einige Zeit dauern.) 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>
                <a:sym typeface="Wingdings" pitchFamily="2" charset="2"/>
              </a:rPr>
              <a:t>Für die Elbkinder:  den Elbkinder- Betreuungsvertrag, „Anlage 1“ </a:t>
            </a:r>
            <a:r>
              <a:rPr lang="de-DE" sz="24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de-DE" sz="2400" dirty="0">
                <a:sym typeface="Wingdings" pitchFamily="2" charset="2"/>
              </a:rPr>
              <a:t>und „Anlage 2“</a:t>
            </a:r>
            <a:r>
              <a:rPr lang="de-DE" sz="2400" dirty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de-DE" sz="2400" dirty="0">
                <a:sym typeface="Wingdings" pitchFamily="2" charset="2"/>
              </a:rPr>
              <a:t>ausfüllen und unterschreiben.  Bei den Elbkindern abgeben</a:t>
            </a:r>
            <a:endParaRPr lang="de-DE" sz="2400" dirty="0"/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Alle vollständigen Unterlagen hochladen/in den Briefkasten der Elbkinder legen</a:t>
            </a:r>
          </a:p>
          <a:p>
            <a:pPr marL="609600" indent="-609600" algn="l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Sie registrieren sich beim Caterer für die Abrechnung des Essens (www.mensamaxx.de)</a:t>
            </a:r>
          </a:p>
        </p:txBody>
      </p:sp>
      <p:sp>
        <p:nvSpPr>
          <p:cNvPr id="27651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7652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971550" y="1557338"/>
            <a:ext cx="6192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 b="1"/>
              <a:t>Ablauf: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6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6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6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6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66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uiExpand="1" build="p" bldLvl="2" advAuto="2000"/>
      <p:bldP spid="9" grpId="0" build="p" advAuto="15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Die Anmeldung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074693" y="1819752"/>
            <a:ext cx="6911975" cy="45815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Sie überlegen, an wie vielen Tagen Ihr Kind an GBS teilnehmen will (mind. 3 Tage).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Sie überlegen, welche Zeiten Sie buchen wollen.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Sie überlegen, ob Sie Ferienzeiten buchen wollen und wie viele Wochen insgesamt.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Sie überlegen, ob Sie einen Zuschuss beantragen wollen. (Entweder auf Grund des Familieneinkommens oder auf Grund der Geschwisterregelung)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Sie füllen die Anmeldung aus/ Sie füllen die Anträge auf Zuschüsse aus.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de-DE" sz="2400" dirty="0"/>
              <a:t>Sie geben die Anmeldung (ggf. mit Anträgen u. Nachweisen) im Internet  ein.</a:t>
            </a:r>
          </a:p>
        </p:txBody>
      </p:sp>
      <p:sp>
        <p:nvSpPr>
          <p:cNvPr id="28675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8676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019175" y="1300640"/>
            <a:ext cx="61928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 b="1" dirty="0"/>
              <a:t>Vorüberlegungen für den Antrag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76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76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76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build="p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Die Anmeldung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3850" y="1916113"/>
            <a:ext cx="8820150" cy="4581525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de-DE" sz="2800" dirty="0"/>
              <a:t>Frühbetreuung 6 - 7 Uhr: 30€/ Monat</a:t>
            </a:r>
          </a:p>
          <a:p>
            <a:pPr marL="609600" indent="-609600" eaLnBrk="1" hangingPunct="1">
              <a:buFontTx/>
              <a:buNone/>
            </a:pPr>
            <a:r>
              <a:rPr lang="de-DE" sz="2800" dirty="0"/>
              <a:t>Frühbetreuung 7 - 8 Uhr: 30€/ Monat</a:t>
            </a:r>
          </a:p>
          <a:p>
            <a:pPr marL="609600" indent="-609600" eaLnBrk="1" hangingPunct="1">
              <a:buFontTx/>
              <a:buNone/>
            </a:pPr>
            <a:r>
              <a:rPr lang="de-DE" sz="2800" dirty="0"/>
              <a:t>Kernzeit (8 - 16 Uhr): kostenlos</a:t>
            </a:r>
            <a:r>
              <a:rPr lang="de-DE" sz="2200" dirty="0"/>
              <a:t> + Kosten fürs Mittagsessen</a:t>
            </a:r>
          </a:p>
          <a:p>
            <a:pPr marL="609600" indent="-609600" eaLnBrk="1" hangingPunct="1">
              <a:buFontTx/>
              <a:buNone/>
            </a:pPr>
            <a:r>
              <a:rPr lang="de-DE" sz="2800" dirty="0"/>
              <a:t>Spätbetreuung 16 -  17 Uhr: 30€/ Monat</a:t>
            </a:r>
          </a:p>
          <a:p>
            <a:pPr marL="609600" indent="-609600" eaLnBrk="1" hangingPunct="1">
              <a:buFontTx/>
              <a:buNone/>
            </a:pPr>
            <a:r>
              <a:rPr lang="de-DE" sz="2800" dirty="0"/>
              <a:t>Spätbetreuung 17 -  18 Uhr: 30€/ Monat</a:t>
            </a:r>
          </a:p>
          <a:p>
            <a:pPr marL="609600" indent="-609600" eaLnBrk="1" hangingPunct="1">
              <a:buFontTx/>
              <a:buNone/>
            </a:pPr>
            <a:r>
              <a:rPr lang="de-DE" sz="2400" dirty="0"/>
              <a:t>1 Woche Ferienbetreuung 8 - 16 Uhr: 90€/ gebuchter Woche</a:t>
            </a:r>
          </a:p>
          <a:p>
            <a:pPr marL="609600" indent="-609600" eaLnBrk="1" hangingPunct="1">
              <a:buFontTx/>
              <a:buNone/>
            </a:pPr>
            <a:r>
              <a:rPr lang="de-DE" sz="2400" dirty="0"/>
              <a:t>1 Woche Ferienbetreuung 6 - 18 Uhr: 120€/ gebuchter Woche</a:t>
            </a:r>
          </a:p>
          <a:p>
            <a:pPr marL="609600" indent="-609600" eaLnBrk="1" hangingPunct="1">
              <a:buFontTx/>
              <a:buNone/>
            </a:pPr>
            <a:r>
              <a:rPr lang="de-DE" sz="2400" dirty="0"/>
              <a:t>Brückentage und halbe Ferienwochen </a:t>
            </a:r>
            <a:r>
              <a:rPr lang="de-DE" sz="2400" dirty="0">
                <a:sym typeface="Wingdings" pitchFamily="2" charset="2"/>
              </a:rPr>
              <a:t> 1 Woche Ferienbetreuung (Sockelwoche)</a:t>
            </a:r>
          </a:p>
          <a:p>
            <a:pPr marL="609600" indent="-609600" eaLnBrk="1" hangingPunct="1">
              <a:buFontTx/>
              <a:buNone/>
            </a:pPr>
            <a:r>
              <a:rPr lang="de-DE" sz="2200" dirty="0">
                <a:sym typeface="Wingdings" pitchFamily="2" charset="2"/>
              </a:rPr>
              <a:t>Für BUT-Empfänger sind 6 Wochen Ferienbetreuung kostenlos</a:t>
            </a:r>
            <a:endParaRPr lang="de-DE" sz="2200" dirty="0"/>
          </a:p>
        </p:txBody>
      </p:sp>
      <p:sp>
        <p:nvSpPr>
          <p:cNvPr id="29699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29700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900113" y="1341438"/>
            <a:ext cx="7416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 b="1"/>
              <a:t>Die Gebühren für Vollzahler Klasse 1-4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86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86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86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86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86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86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286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286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286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uiExpand="1" build="p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Die Anmeldung</a:t>
            </a:r>
          </a:p>
        </p:txBody>
      </p:sp>
      <p:sp>
        <p:nvSpPr>
          <p:cNvPr id="29698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95288" y="1989138"/>
            <a:ext cx="8351837" cy="4581525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de-DE" dirty="0"/>
              <a:t>Frühbetreuung 6 - 7 Uhr: 12€/ Monat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de-DE" dirty="0"/>
              <a:t>Frühbetreuung 7 - 8 Uhr: 12€/ Monat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de-DE" dirty="0"/>
              <a:t>Kernzeit (8 - 16 Uhr): mind. 60€ /Jahr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de-DE" dirty="0"/>
              <a:t>Spätbetreuung 16 -  17 Uhr: 12€/ Monat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de-DE" dirty="0"/>
              <a:t>Spätbetreuung 17 -  18 Uhr: 12€/ Monat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de-DE" sz="2800" dirty="0"/>
              <a:t>1 Woche Ferienbetreuung 8 - 16 Uhr: 36€/ </a:t>
            </a:r>
            <a:r>
              <a:rPr lang="de-DE" sz="1200" dirty="0"/>
              <a:t>gebuchter Woche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de-DE" sz="2800" dirty="0"/>
              <a:t>1 Woche Ferienbetreuung 6 - 18 Uhr: </a:t>
            </a:r>
            <a:r>
              <a:rPr lang="de-DE" sz="2800" dirty="0">
                <a:solidFill>
                  <a:srgbClr val="000000"/>
                </a:solidFill>
              </a:rPr>
              <a:t>48€/ </a:t>
            </a:r>
            <a:r>
              <a:rPr lang="de-DE" sz="1200" dirty="0">
                <a:solidFill>
                  <a:srgbClr val="000000"/>
                </a:solidFill>
              </a:rPr>
              <a:t>gebuchter Woche </a:t>
            </a:r>
            <a:r>
              <a:rPr lang="de-DE" sz="2800" dirty="0"/>
              <a:t>Brückentage und halbe Ferienwochen </a:t>
            </a:r>
            <a:r>
              <a:rPr lang="de-DE" sz="2800" dirty="0">
                <a:sym typeface="Wingdings" pitchFamily="2" charset="2"/>
              </a:rPr>
              <a:t> 1 Woche Ferienbetreuung (Sockelwoche)</a:t>
            </a:r>
            <a:endParaRPr lang="de-DE" sz="2800" dirty="0"/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de-DE" sz="2800" dirty="0"/>
          </a:p>
        </p:txBody>
      </p:sp>
      <p:sp>
        <p:nvSpPr>
          <p:cNvPr id="30723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0724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68313" y="1341438"/>
            <a:ext cx="82438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 b="1"/>
              <a:t>Die Gebühren – Bei der VSK ist alles anders! 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mph" presetSubtype="2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96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96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uiExpand="1" build="p"/>
      <p:bldP spid="9" grpId="0"/>
      <p:bldP spid="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Die Anmeldung</a:t>
            </a: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95288" y="1844675"/>
            <a:ext cx="8351837" cy="719138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de-DE" sz="2800" dirty="0"/>
              <a:t>Pro Essen werden für Vollzahler </a:t>
            </a:r>
            <a:r>
              <a:rPr lang="de-DE" sz="2800" b="1" dirty="0"/>
              <a:t>5,00 € </a:t>
            </a:r>
            <a:r>
              <a:rPr lang="de-DE" sz="2800" dirty="0"/>
              <a:t>berechnet </a:t>
            </a:r>
          </a:p>
        </p:txBody>
      </p:sp>
      <p:sp>
        <p:nvSpPr>
          <p:cNvPr id="31747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1748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68313" y="1341438"/>
            <a:ext cx="82438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3000" b="1"/>
              <a:t>Die Gebühren für das Mittagessen</a:t>
            </a:r>
            <a:r>
              <a:rPr lang="de-DE" sz="2800" b="1"/>
              <a:t> </a:t>
            </a:r>
          </a:p>
        </p:txBody>
      </p:sp>
      <p:sp>
        <p:nvSpPr>
          <p:cNvPr id="30729" name="Rectangle 3"/>
          <p:cNvSpPr>
            <a:spLocks noChangeArrowheads="1"/>
          </p:cNvSpPr>
          <p:nvPr/>
        </p:nvSpPr>
        <p:spPr bwMode="auto">
          <a:xfrm>
            <a:off x="539750" y="2492375"/>
            <a:ext cx="835342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de-DE" sz="2400" dirty="0"/>
              <a:t>Sie rechnen direkt mit dem Caterer ab.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de-DE" sz="2400" dirty="0"/>
              <a:t> Wenn Sie Ermäßigungen bekommen, zahlen Sie Ihren „Eigenanteil“ beim Caterer. – Den Rest zahlt die Hansestadt Hamburg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de-DE" sz="2400" dirty="0">
                <a:solidFill>
                  <a:srgbClr val="FF0000"/>
                </a:solidFill>
              </a:rPr>
              <a:t>Bei Ermäßigungen (Geschwisterregelung) werden nur Kinder berücksichtigt, die an einer kostenpflichtigen GBS/ GTS/ Krippe/ KiTa/ Tagespflege angemeldet sind </a:t>
            </a:r>
            <a:r>
              <a:rPr lang="de-DE" sz="2400" dirty="0">
                <a:sym typeface="Wingdings" pitchFamily="2" charset="2"/>
              </a:rPr>
              <a:t> </a:t>
            </a:r>
            <a:r>
              <a:rPr lang="de-DE" sz="2000" dirty="0">
                <a:sym typeface="Wingdings" pitchFamily="2" charset="2"/>
              </a:rPr>
              <a:t>Dies gilt auch für die VSK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de-DE" sz="2000" dirty="0">
                <a:sym typeface="Wingdings" pitchFamily="2" charset="2"/>
              </a:rPr>
              <a:t>Die Ermäßigung bei 2 Kindern: </a:t>
            </a:r>
            <a:r>
              <a:rPr lang="de-DE" sz="2000" b="1" dirty="0">
                <a:sym typeface="Wingdings" pitchFamily="2" charset="2"/>
              </a:rPr>
              <a:t>1/3 = 1,67 € für das ältere Kind</a:t>
            </a:r>
          </a:p>
          <a:p>
            <a:pPr marL="609600" indent="-609600">
              <a:spcBef>
                <a:spcPct val="20000"/>
              </a:spcBef>
            </a:pPr>
            <a:r>
              <a:rPr lang="de-DE" sz="2000" dirty="0"/>
              <a:t>	Die Ermäßigung bei 3 Kindern: </a:t>
            </a:r>
            <a:r>
              <a:rPr lang="de-DE" sz="2000" b="1" dirty="0"/>
              <a:t>1/5 = 1,00 € für das dritte Kind</a:t>
            </a:r>
          </a:p>
          <a:p>
            <a:pPr marL="609600" indent="-609600">
              <a:spcBef>
                <a:spcPct val="20000"/>
              </a:spcBef>
            </a:pPr>
            <a:r>
              <a:rPr lang="de-DE" sz="2000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07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5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0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07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07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5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07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07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40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07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07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7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07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07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1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07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07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build="p"/>
      <p:bldP spid="9" grpId="0"/>
      <p:bldP spid="30729" grpId="0" uiExpand="1" build="p" advAuto="250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Die Anmeldung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87338" y="2060575"/>
            <a:ext cx="8856662" cy="3744913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de-DE" sz="2400" dirty="0"/>
              <a:t>Richtet sich nach dem </a:t>
            </a:r>
            <a:r>
              <a:rPr lang="de-DE" sz="2400" b="1" dirty="0">
                <a:solidFill>
                  <a:srgbClr val="FF0000"/>
                </a:solidFill>
              </a:rPr>
              <a:t>monatlichen</a:t>
            </a:r>
            <a:r>
              <a:rPr lang="de-DE" sz="2400" dirty="0">
                <a:solidFill>
                  <a:srgbClr val="FF0000"/>
                </a:solidFill>
              </a:rPr>
              <a:t> </a:t>
            </a:r>
            <a:r>
              <a:rPr lang="de-DE" sz="2400" b="1" dirty="0">
                <a:solidFill>
                  <a:srgbClr val="FF0000"/>
                </a:solidFill>
              </a:rPr>
              <a:t>Familieneinkommen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r>
              <a:rPr lang="de-DE" sz="2000" dirty="0">
                <a:sym typeface="Wingdings" pitchFamily="2" charset="2"/>
              </a:rPr>
              <a:t> </a:t>
            </a:r>
            <a:r>
              <a:rPr lang="de-DE" sz="2000" dirty="0"/>
              <a:t>(Jahreseinkommen + „Sonderzahlungen“ ) 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r>
              <a:rPr lang="de-DE" sz="2000" b="1" dirty="0"/>
              <a:t>Bei Arbeitnehmern: </a:t>
            </a:r>
            <a:r>
              <a:rPr lang="de-DE" sz="2000" dirty="0"/>
              <a:t>– 1230€/ Arbeitnehmer (Arbeitsmittelpauschale) – 300 € (Versicherungspauschale) : 12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r>
              <a:rPr lang="de-DE" sz="2000" b="1" dirty="0"/>
              <a:t>Bei Selbstständigen:</a:t>
            </a:r>
            <a:r>
              <a:rPr lang="de-DE" sz="2000" dirty="0"/>
              <a:t> – 300 € (Versicherungspauschale) :12</a:t>
            </a:r>
          </a:p>
          <a:p>
            <a:pPr marL="457200" lvl="1" indent="0" eaLnBrk="1" hangingPunct="1">
              <a:lnSpc>
                <a:spcPct val="90000"/>
              </a:lnSpc>
              <a:buNone/>
            </a:pPr>
            <a:r>
              <a:rPr lang="de-DE" sz="2000" dirty="0"/>
              <a:t>(Hilfe zur Berechnung des Familieneinkommens auf der Hamburg- Seite)</a:t>
            </a:r>
          </a:p>
          <a:p>
            <a:pPr marL="457200" lvl="1" indent="0" eaLnBrk="1" hangingPunct="1">
              <a:lnSpc>
                <a:spcPct val="90000"/>
              </a:lnSpc>
              <a:buFontTx/>
              <a:buNone/>
            </a:pPr>
            <a:endParaRPr lang="de-DE" sz="2000" b="1" dirty="0"/>
          </a:p>
          <a:p>
            <a:pPr marL="609600" indent="-609600" eaLnBrk="1" hangingPunct="1">
              <a:lnSpc>
                <a:spcPct val="90000"/>
              </a:lnSpc>
            </a:pPr>
            <a:r>
              <a:rPr lang="de-DE" sz="2400" dirty="0"/>
              <a:t>Nach der Anzahl der im Haushalt lebenden Personen</a:t>
            </a:r>
          </a:p>
        </p:txBody>
      </p:sp>
      <p:sp>
        <p:nvSpPr>
          <p:cNvPr id="32771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2772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68313" y="1341438"/>
            <a:ext cx="82438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3000" b="1"/>
              <a:t>Gebührenermäßigungen</a:t>
            </a:r>
            <a:r>
              <a:rPr lang="de-DE" sz="2800" b="1"/>
              <a:t> </a:t>
            </a:r>
          </a:p>
        </p:txBody>
      </p:sp>
      <p:sp>
        <p:nvSpPr>
          <p:cNvPr id="31753" name="Text Box 11"/>
          <p:cNvSpPr txBox="1">
            <a:spLocks noChangeArrowheads="1"/>
          </p:cNvSpPr>
          <p:nvPr/>
        </p:nvSpPr>
        <p:spPr bwMode="auto">
          <a:xfrm>
            <a:off x="288131" y="5013176"/>
            <a:ext cx="8604250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de-DE" sz="2800" b="1" dirty="0">
                <a:solidFill>
                  <a:srgbClr val="FF0000"/>
                </a:solidFill>
              </a:rPr>
              <a:t>Die Ermäßigungen für die Betreuung und das Mittagessen müssen einzeln beantragt werden.</a:t>
            </a:r>
            <a:endParaRPr lang="de-DE" sz="1600" b="1" dirty="0">
              <a:solidFill>
                <a:srgbClr val="FF0000"/>
              </a:solidFill>
            </a:endParaRP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8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4" dur="2000" fill="hold"/>
                                        <p:tgtEl>
                                          <p:spTgt spid="317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  <p:bldP spid="9" grpId="0"/>
      <p:bldP spid="31753" grpId="0"/>
      <p:bldP spid="3175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Die Anmeldung</a:t>
            </a: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0" y="2636838"/>
            <a:ext cx="10044113" cy="2952750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de-DE" sz="2800" dirty="0"/>
              <a:t>2 Familienmitglieder: ab weniger als 2400 € Einkommen</a:t>
            </a:r>
          </a:p>
          <a:p>
            <a:pPr marL="609600" indent="-609600" eaLnBrk="1" hangingPunct="1">
              <a:buFontTx/>
              <a:buNone/>
            </a:pPr>
            <a:r>
              <a:rPr lang="de-DE" sz="2800" dirty="0"/>
              <a:t>3 Familienmitglieder: ab weniger als 2450 € Einkommen</a:t>
            </a:r>
          </a:p>
          <a:p>
            <a:pPr marL="609600" indent="-609600" eaLnBrk="1" hangingPunct="1">
              <a:buFontTx/>
              <a:buNone/>
            </a:pPr>
            <a:r>
              <a:rPr lang="de-DE" sz="2800" dirty="0"/>
              <a:t>4 Familienmitglieder: ab weniger als 2550 € Einkommen </a:t>
            </a:r>
          </a:p>
          <a:p>
            <a:pPr marL="609600" indent="-609600" eaLnBrk="1" hangingPunct="1">
              <a:buFontTx/>
              <a:buNone/>
            </a:pPr>
            <a:r>
              <a:rPr lang="de-DE" sz="2800" dirty="0"/>
              <a:t>5 Familienmitglieder: ab weniger als 2700 € Einkommen</a:t>
            </a:r>
          </a:p>
          <a:p>
            <a:pPr marL="609600" indent="-609600" eaLnBrk="1" hangingPunct="1">
              <a:buNone/>
            </a:pPr>
            <a:r>
              <a:rPr lang="de-DE" sz="2800" dirty="0"/>
              <a:t>6 Familienmitglieder: ab weniger als 2850 € Einkommen</a:t>
            </a:r>
          </a:p>
          <a:p>
            <a:pPr marL="609600" indent="-609600" eaLnBrk="1" hangingPunct="1">
              <a:buFontTx/>
              <a:buNone/>
            </a:pPr>
            <a:endParaRPr lang="de-DE" sz="2800" dirty="0"/>
          </a:p>
        </p:txBody>
      </p:sp>
      <p:sp>
        <p:nvSpPr>
          <p:cNvPr id="33795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3796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3850" y="1557338"/>
            <a:ext cx="8280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 b="1" dirty="0"/>
              <a:t>Wann lohnt sich ein Antrag auf Ermäßigung?</a:t>
            </a:r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27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27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27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27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27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uiExpand="1" build="p" advAuto="150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979613" y="52388"/>
            <a:ext cx="5688012" cy="1079500"/>
          </a:xfrm>
        </p:spPr>
        <p:txBody>
          <a:bodyPr/>
          <a:lstStyle/>
          <a:p>
            <a:pPr eaLnBrk="1" hangingPunct="1"/>
            <a:r>
              <a:rPr lang="de-DE"/>
              <a:t>Die Anmeldung</a:t>
            </a: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95288" y="2852738"/>
            <a:ext cx="8748712" cy="3168650"/>
          </a:xfrm>
        </p:spPr>
        <p:txBody>
          <a:bodyPr/>
          <a:lstStyle/>
          <a:p>
            <a:pPr marL="609600" indent="-609600" algn="ctr" eaLnBrk="1" hangingPunct="1">
              <a:buNone/>
            </a:pPr>
            <a:r>
              <a:rPr lang="de-DE" sz="2000" dirty="0"/>
              <a:t>Bis 1550 € Einkommen </a:t>
            </a:r>
            <a:r>
              <a:rPr lang="de-DE" sz="2000" dirty="0">
                <a:sym typeface="Wingdings" pitchFamily="2" charset="2"/>
              </a:rPr>
              <a:t>1 € (20%)</a:t>
            </a:r>
          </a:p>
          <a:p>
            <a:pPr marL="609600" indent="-609600" algn="ctr" eaLnBrk="1" hangingPunct="1">
              <a:buNone/>
            </a:pPr>
            <a:r>
              <a:rPr lang="de-DE" sz="2000" dirty="0"/>
              <a:t>Bis 1850 € Einkommen </a:t>
            </a:r>
            <a:r>
              <a:rPr lang="de-DE" sz="2000" dirty="0">
                <a:sym typeface="Wingdings" pitchFamily="2" charset="2"/>
              </a:rPr>
              <a:t>1,5 € (30%)</a:t>
            </a:r>
          </a:p>
          <a:p>
            <a:pPr marL="609600" indent="-609600" algn="ctr" eaLnBrk="1" hangingPunct="1">
              <a:buNone/>
            </a:pPr>
            <a:r>
              <a:rPr lang="de-DE" sz="2000" dirty="0"/>
              <a:t>Bis 2150 € Einkommen </a:t>
            </a:r>
            <a:r>
              <a:rPr lang="de-DE" sz="2000" dirty="0">
                <a:sym typeface="Wingdings" pitchFamily="2" charset="2"/>
              </a:rPr>
              <a:t>2,5 € (50%)</a:t>
            </a:r>
          </a:p>
          <a:p>
            <a:pPr marL="609600" indent="-609600" algn="ctr" eaLnBrk="1" hangingPunct="1">
              <a:buNone/>
            </a:pPr>
            <a:r>
              <a:rPr lang="de-DE" sz="2000" dirty="0"/>
              <a:t>Bis 2450 € Einkommen </a:t>
            </a:r>
            <a:r>
              <a:rPr lang="de-DE" sz="2000" dirty="0">
                <a:sym typeface="Wingdings" pitchFamily="2" charset="2"/>
              </a:rPr>
              <a:t> 3,75 (75%)</a:t>
            </a:r>
            <a:endParaRPr lang="de-DE" sz="2000" dirty="0"/>
          </a:p>
          <a:p>
            <a:pPr marL="609600" indent="-609600" algn="ctr" eaLnBrk="1" hangingPunct="1">
              <a:buFontTx/>
              <a:buNone/>
            </a:pPr>
            <a:r>
              <a:rPr lang="de-DE" sz="2000" dirty="0"/>
              <a:t>Bis 2650 € Einkommen </a:t>
            </a:r>
            <a:r>
              <a:rPr lang="de-DE" sz="2000" dirty="0">
                <a:sym typeface="Wingdings" pitchFamily="2" charset="2"/>
              </a:rPr>
              <a:t>5 € (100%)</a:t>
            </a:r>
          </a:p>
          <a:p>
            <a:pPr marL="609600" indent="-609600" algn="ctr" eaLnBrk="1" hangingPunct="1">
              <a:buFontTx/>
              <a:buNone/>
            </a:pPr>
            <a:r>
              <a:rPr lang="de-DE" sz="2000" dirty="0">
                <a:sym typeface="Wingdings" pitchFamily="2" charset="2"/>
              </a:rPr>
              <a:t>Bis 2800 € Einkommen  35 € (100% + 30€)</a:t>
            </a:r>
            <a:endParaRPr lang="de-DE" sz="2000" dirty="0"/>
          </a:p>
          <a:p>
            <a:pPr marL="609600" indent="-609600" algn="ctr" eaLnBrk="1" hangingPunct="1">
              <a:buFontTx/>
              <a:buNone/>
            </a:pPr>
            <a:r>
              <a:rPr lang="de-DE" sz="2000" dirty="0">
                <a:sym typeface="Wingdings" pitchFamily="2" charset="2"/>
              </a:rPr>
              <a:t>Bis 2900 € Einkommen  65 € (100% + 60€)</a:t>
            </a:r>
          </a:p>
          <a:p>
            <a:pPr marL="609600" indent="-609600" algn="ctr" eaLnBrk="1" hangingPunct="1">
              <a:buFontTx/>
              <a:buNone/>
            </a:pPr>
            <a:r>
              <a:rPr lang="de-DE" sz="2000" dirty="0">
                <a:sym typeface="Wingdings" pitchFamily="2" charset="2"/>
              </a:rPr>
              <a:t>Bis 3000 € Einkommen  95 € (100% + 90€)</a:t>
            </a:r>
          </a:p>
          <a:p>
            <a:pPr marL="609600" indent="-609600" algn="ctr" eaLnBrk="1" hangingPunct="1">
              <a:buFontTx/>
              <a:buNone/>
            </a:pPr>
            <a:r>
              <a:rPr lang="de-DE" sz="2000" dirty="0">
                <a:sym typeface="Wingdings" pitchFamily="2" charset="2"/>
              </a:rPr>
              <a:t>Mehr </a:t>
            </a:r>
            <a:r>
              <a:rPr lang="de-DE" sz="2000">
                <a:sym typeface="Wingdings" pitchFamily="2" charset="2"/>
              </a:rPr>
              <a:t>als 3000 </a:t>
            </a:r>
            <a:r>
              <a:rPr lang="de-DE" sz="2000" dirty="0">
                <a:sym typeface="Wingdings" pitchFamily="2" charset="2"/>
              </a:rPr>
              <a:t>€ Einkommen  125 € (100% + 120€)</a:t>
            </a:r>
          </a:p>
        </p:txBody>
      </p:sp>
      <p:sp>
        <p:nvSpPr>
          <p:cNvPr id="34819" name="Line 4"/>
          <p:cNvSpPr>
            <a:spLocks noChangeShapeType="1"/>
          </p:cNvSpPr>
          <p:nvPr/>
        </p:nvSpPr>
        <p:spPr bwMode="auto">
          <a:xfrm>
            <a:off x="0" y="1125538"/>
            <a:ext cx="914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34820" name="Line 6"/>
          <p:cNvSpPr>
            <a:spLocks noChangeShapeType="1"/>
          </p:cNvSpPr>
          <p:nvPr/>
        </p:nvSpPr>
        <p:spPr bwMode="auto">
          <a:xfrm>
            <a:off x="0" y="1196975"/>
            <a:ext cx="9144000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23850" y="1557338"/>
            <a:ext cx="8820150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de-DE" sz="2800" b="1" dirty="0"/>
              <a:t>Monatsgebühren VSK (bei 3 Familienmitgliedern)</a:t>
            </a:r>
          </a:p>
          <a:p>
            <a:pPr algn="ctr">
              <a:spcBef>
                <a:spcPct val="50000"/>
              </a:spcBef>
            </a:pPr>
            <a:r>
              <a:rPr lang="de-DE" sz="2800" b="1" dirty="0">
                <a:sym typeface="Wingdings" pitchFamily="2" charset="2"/>
              </a:rPr>
              <a:t> Für die Zeit von 8 – 16 Uhr</a:t>
            </a:r>
            <a:endParaRPr lang="de-DE" sz="2800" b="1" dirty="0"/>
          </a:p>
        </p:txBody>
      </p:sp>
      <p:pic>
        <p:nvPicPr>
          <p:cNvPr id="10" name="Grafi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7" y="61284"/>
            <a:ext cx="1224707" cy="992714"/>
          </a:xfrm>
          <a:prstGeom prst="rect">
            <a:avLst/>
          </a:prstGeom>
        </p:spPr>
      </p:pic>
      <p:pic>
        <p:nvPicPr>
          <p:cNvPr id="11" name="Grafik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3011"/>
            <a:ext cx="2050753" cy="6277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37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37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37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37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37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37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37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337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0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337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uiExpand="1" build="p"/>
      <p:bldP spid="9" grpId="0" build="p" advAuto="1500"/>
    </p:bldLst>
  </p:timing>
</p:sld>
</file>

<file path=ppt/theme/theme1.xml><?xml version="1.0" encoding="utf-8"?>
<a:theme xmlns:a="http://schemas.openxmlformats.org/drawingml/2006/main" name="Schule Fünfhausen">
  <a:themeElements>
    <a:clrScheme name="Schule Fünfhaus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chule Fünfhause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chule Fünfhaus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e Fünfhause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e Fünfhause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e Fünfhause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e Fünfhause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ule Fünfhause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e Fünfhause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e Fünfhause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e Fünfhause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e Fünfhause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e Fünfhause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ule Fünfhause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891</Words>
  <Application>Microsoft Office PowerPoint</Application>
  <PresentationFormat>Bildschirmpräsentation (4:3)</PresentationFormat>
  <Paragraphs>89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Schule Fünfhausen</vt:lpstr>
      <vt:lpstr>Die Anmeldung</vt:lpstr>
      <vt:lpstr>Die Anmeldung</vt:lpstr>
      <vt:lpstr>Die Anmeldung</vt:lpstr>
      <vt:lpstr>Die Anmeldung</vt:lpstr>
      <vt:lpstr>Die Anmeldung</vt:lpstr>
      <vt:lpstr>Die Anmeldung</vt:lpstr>
      <vt:lpstr>Die Anmeldung</vt:lpstr>
      <vt:lpstr>Die Anmeldung</vt:lpstr>
      <vt:lpstr>Die Anmeldung</vt:lpstr>
      <vt:lpstr>Änderung der Betreuungszeiten</vt:lpstr>
      <vt:lpstr>Offene Fragen</vt:lpstr>
      <vt:lpstr>PowerPoint-Präsentation</vt:lpstr>
    </vt:vector>
  </TitlesOfParts>
  <Company>dataport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Was ist GBS?</dc:title>
  <dc:creator>Schwensow-Könecke, Jan</dc:creator>
  <cp:lastModifiedBy>Kassous, Heike</cp:lastModifiedBy>
  <cp:revision>176</cp:revision>
  <cp:lastPrinted>2026-04-16T11:52:33Z</cp:lastPrinted>
  <dcterms:created xsi:type="dcterms:W3CDTF">2012-04-10T11:46:37Z</dcterms:created>
  <dcterms:modified xsi:type="dcterms:W3CDTF">2026-04-16T16:28:01Z</dcterms:modified>
</cp:coreProperties>
</file>